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932C0A3C-899B-4E99-A637-046198EE8427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0CEB23FC-E49A-4895-A468-40DC1726A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330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0A3C-899B-4E99-A637-046198EE8427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B23FC-E49A-4895-A468-40DC1726A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146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0A3C-899B-4E99-A637-046198EE8427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B23FC-E49A-4895-A468-40DC1726A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92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0A3C-899B-4E99-A637-046198EE8427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B23FC-E49A-4895-A468-40DC1726A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385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0A3C-899B-4E99-A637-046198EE8427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B23FC-E49A-4895-A468-40DC1726A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907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0A3C-899B-4E99-A637-046198EE8427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B23FC-E49A-4895-A468-40DC1726A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013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0A3C-899B-4E99-A637-046198EE8427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B23FC-E49A-4895-A468-40DC1726A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12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0A3C-899B-4E99-A637-046198EE8427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B23FC-E49A-4895-A468-40DC1726A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985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0A3C-899B-4E99-A637-046198EE8427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B23FC-E49A-4895-A468-40DC1726A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074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0A3C-899B-4E99-A637-046198EE8427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0CEB23FC-E49A-4895-A468-40DC1726A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934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932C0A3C-899B-4E99-A637-046198EE8427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0CEB23FC-E49A-4895-A468-40DC1726A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0542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932C0A3C-899B-4E99-A637-046198EE8427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0CEB23FC-E49A-4895-A468-40DC1726A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2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623CB-404C-B6C3-2075-5F117A18EA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770467"/>
            <a:ext cx="12070080" cy="2507305"/>
          </a:xfrm>
        </p:spPr>
        <p:txBody>
          <a:bodyPr/>
          <a:lstStyle/>
          <a:p>
            <a:pPr marL="0" marR="0" algn="ctr" rtl="1">
              <a:lnSpc>
                <a:spcPct val="115000"/>
              </a:lnSpc>
              <a:spcAft>
                <a:spcPts val="800"/>
              </a:spcAft>
            </a:pPr>
            <a:r>
              <a:rPr lang="ar-SA" sz="60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تاب‌آوری دانشگاه‌ها و مراکز علمی در بحران</a:t>
            </a:r>
            <a:br>
              <a:rPr lang="en-US" sz="5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ar-SA" sz="6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تحلیل ابعاد، چالش‌ها و راهکارها 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F6A575-BDA6-DEE9-16A2-AF88A733BE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0166" y="4445391"/>
            <a:ext cx="11408899" cy="1984180"/>
          </a:xfrm>
        </p:spPr>
        <p:txBody>
          <a:bodyPr>
            <a:normAutofit lnSpcReduction="10000"/>
          </a:bodyPr>
          <a:lstStyle/>
          <a:p>
            <a:pPr algn="ctr" rtl="1"/>
            <a:r>
              <a:rPr lang="fa-IR" dirty="0">
                <a:solidFill>
                  <a:schemeClr val="tx1"/>
                </a:solidFill>
                <a:cs typeface="2  Homa" panose="00000400000000000000" pitchFamily="2" charset="-78"/>
              </a:rPr>
              <a:t>ارائه دهنده: دکتر روح انگیز نوروزی نیا</a:t>
            </a:r>
          </a:p>
          <a:p>
            <a:pPr algn="ctr" rtl="1"/>
            <a:r>
              <a:rPr lang="fa-IR" dirty="0">
                <a:solidFill>
                  <a:schemeClr val="tx1"/>
                </a:solidFill>
                <a:cs typeface="2  Homa" panose="00000400000000000000" pitchFamily="2" charset="-78"/>
              </a:rPr>
              <a:t>دکترای سلامت در فوریتها و بلایا</a:t>
            </a:r>
          </a:p>
          <a:p>
            <a:pPr algn="ctr" rtl="1"/>
            <a:r>
              <a:rPr lang="fa-IR" dirty="0">
                <a:solidFill>
                  <a:schemeClr val="tx1"/>
                </a:solidFill>
                <a:cs typeface="2  Homa" panose="00000400000000000000" pitchFamily="2" charset="-78"/>
              </a:rPr>
              <a:t>دانشیار گروه فوریت های پزشکی و سلامت در حوادث و بلایا، دانشگاه علوم پزشکی البرز</a:t>
            </a:r>
            <a:endParaRPr lang="en-US" dirty="0">
              <a:solidFill>
                <a:schemeClr val="tx1"/>
              </a:solidFill>
              <a:cs typeface="2  Hom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5481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34169F-6953-A783-E497-40BC82986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63AE1-7D71-DDDE-8B11-4BF177DA0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949439"/>
          </a:xfrm>
        </p:spPr>
        <p:txBody>
          <a:bodyPr/>
          <a:lstStyle/>
          <a:p>
            <a:pPr algn="ctr"/>
            <a:r>
              <a:rPr lang="fa-IR" dirty="0">
                <a:solidFill>
                  <a:schemeClr val="tx1"/>
                </a:solidFill>
                <a:cs typeface="2  Homa" panose="00000400000000000000" pitchFamily="2" charset="-78"/>
              </a:rPr>
              <a:t>جمع‌بندی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74EAB-D572-07AD-14B2-31F7E74EDC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1758462"/>
            <a:ext cx="10753725" cy="4473526"/>
          </a:xfrm>
        </p:spPr>
        <p:txBody>
          <a:bodyPr>
            <a:normAutofit/>
          </a:bodyPr>
          <a:lstStyle/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تاب‌آوری دانشگاهی یک مفهوم چندبعدی و حیاتی است.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بحران‌ها ضعف‌های ساختاری نظام آموزش عالی را آشکار می‌کنند.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در ایران، چالش‌های زیرساختی و حکمرانی نقش کلیدی دارند.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سرمایه‌گذاری در زیرساخت، منابع انسانی و سیاست‌گذاری انعطاف‌پذیر، مسیر اصلی ارتقا تاب‌آوری است.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891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E9F46-E1BB-09E0-048F-47EFC812C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solidFill>
                  <a:schemeClr val="tx1"/>
                </a:solidFill>
                <a:cs typeface="2  Homa" panose="00000400000000000000" pitchFamily="2" charset="-78"/>
              </a:rPr>
              <a:t>مقدمه و اهمیت موضوع</a:t>
            </a:r>
            <a:endParaRPr lang="en-US" dirty="0">
              <a:solidFill>
                <a:schemeClr val="tx1"/>
              </a:solidFill>
              <a:cs typeface="2  Homa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B5783-6DB3-4E34-2B6A-ABDBB88D7C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>
                <a:cs typeface="2  Homa" panose="00000400000000000000" pitchFamily="2" charset="-78"/>
              </a:rPr>
              <a:t>دانشگاه‌ها به‌عنوان نهادهای تولید و انتقال دانش، نقش حیاتی در پایداری اجتماعی دارند</a:t>
            </a:r>
            <a:r>
              <a:rPr lang="en-US" dirty="0">
                <a:cs typeface="2  Homa" panose="00000400000000000000" pitchFamily="2" charset="-78"/>
              </a:rPr>
              <a:t>.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>
                <a:cs typeface="2  Homa" panose="00000400000000000000" pitchFamily="2" charset="-78"/>
              </a:rPr>
              <a:t>بحران‌ها (جنگ، پاندمی، تحریم، بلایای طبیعی) عملکرد آموزشی و پژوهشی را مختل می‌کنند</a:t>
            </a:r>
            <a:r>
              <a:rPr lang="en-US" dirty="0">
                <a:cs typeface="2  Homa" panose="00000400000000000000" pitchFamily="2" charset="-78"/>
              </a:rPr>
              <a:t>.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>
                <a:cs typeface="2  Homa" panose="00000400000000000000" pitchFamily="2" charset="-78"/>
              </a:rPr>
              <a:t>تجربه‌های اخیر (مانند کووید-</a:t>
            </a:r>
            <a:r>
              <a:rPr lang="fa-IR" dirty="0">
                <a:cs typeface="2  Homa" panose="00000400000000000000" pitchFamily="2" charset="-78"/>
              </a:rPr>
              <a:t>۱۹</a:t>
            </a:r>
            <a:r>
              <a:rPr lang="ar-SA" dirty="0">
                <a:cs typeface="2  Homa" panose="00000400000000000000" pitchFamily="2" charset="-78"/>
              </a:rPr>
              <a:t> و </a:t>
            </a:r>
            <a:r>
              <a:rPr lang="fa-IR" dirty="0">
                <a:cs typeface="2  Homa" panose="00000400000000000000" pitchFamily="2" charset="-78"/>
              </a:rPr>
              <a:t>جنگ</a:t>
            </a:r>
            <a:r>
              <a:rPr lang="ar-SA" dirty="0">
                <a:cs typeface="2  Homa" panose="00000400000000000000" pitchFamily="2" charset="-78"/>
              </a:rPr>
              <a:t>) نشان داده‌اند که بسیاری از نظام‌های آموزش عالی آمادگی کافی ندارند</a:t>
            </a:r>
            <a:r>
              <a:rPr lang="en-US" dirty="0">
                <a:cs typeface="2  Homa" panose="00000400000000000000" pitchFamily="2" charset="-78"/>
              </a:rPr>
              <a:t>.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>
                <a:cs typeface="2  Homa" panose="00000400000000000000" pitchFamily="2" charset="-78"/>
              </a:rPr>
              <a:t>مفهوم «تاب‌آوری» به‌عنوان چارچوبی کلیدی برای مواجهه با عدم قطعیت‌ها مطرح شده است</a:t>
            </a:r>
            <a:r>
              <a:rPr lang="en-US" dirty="0">
                <a:cs typeface="2  Homa" panose="00000400000000000000" pitchFamily="2" charset="-78"/>
              </a:rPr>
              <a:t>.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436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7ED5A-24FD-7E33-FD0C-6864D2D64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C13DD-2B21-2F9D-6020-27BB514E2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solidFill>
                  <a:schemeClr val="tx1"/>
                </a:solidFill>
                <a:cs typeface="2  Homa" panose="00000400000000000000" pitchFamily="2" charset="-78"/>
              </a:rPr>
              <a:t>تعریف تاب‌آوری دانشگاهی</a:t>
            </a:r>
            <a:endParaRPr lang="en-US" dirty="0">
              <a:solidFill>
                <a:schemeClr val="tx1"/>
              </a:solidFill>
              <a:cs typeface="2  Homa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7E9AF-CB8A-CC0A-229C-FAC72B465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2364" y="2011680"/>
            <a:ext cx="10108018" cy="3766185"/>
          </a:xfrm>
        </p:spPr>
        <p:txBody>
          <a:bodyPr>
            <a:normAutofit fontScale="92500"/>
          </a:bodyPr>
          <a:lstStyle/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>
                <a:cs typeface="2  Homa" panose="00000400000000000000" pitchFamily="2" charset="-78"/>
              </a:rPr>
              <a:t>تاب‌آوری سازمانی: توانایی یک سیستم برای پیش‌بینی، جذب، انطباق و بازیابی در برابر شوک‌ها.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>
                <a:solidFill>
                  <a:srgbClr val="FF0000"/>
                </a:solidFill>
                <a:cs typeface="2  Homa" panose="00000400000000000000" pitchFamily="2" charset="-78"/>
              </a:rPr>
              <a:t>در حوزه دانشگاهی: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>
                <a:cs typeface="2  Homa" panose="00000400000000000000" pitchFamily="2" charset="-78"/>
              </a:rPr>
              <a:t>حفظ تداوم آموزش و پژوهش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>
                <a:cs typeface="2  Homa" panose="00000400000000000000" pitchFamily="2" charset="-78"/>
              </a:rPr>
              <a:t>سازگاری با شرایط بحرانی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>
                <a:cs typeface="2  Homa" panose="00000400000000000000" pitchFamily="2" charset="-78"/>
              </a:rPr>
              <a:t>بازگشت به عملکرد مطلوب یا بهتر</a:t>
            </a:r>
          </a:p>
          <a:p>
            <a:pPr algn="r" rtl="1"/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FBD153C-C0A6-2511-3097-D74CE140076B}"/>
              </a:ext>
            </a:extLst>
          </p:cNvPr>
          <p:cNvSpPr txBox="1">
            <a:spLocks/>
          </p:cNvSpPr>
          <p:nvPr/>
        </p:nvSpPr>
        <p:spPr>
          <a:xfrm>
            <a:off x="1000890" y="3225010"/>
            <a:ext cx="5266944" cy="31334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472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>
                <a:solidFill>
                  <a:srgbClr val="FF0000"/>
                </a:solidFill>
                <a:cs typeface="2  Homa" panose="00000400000000000000" pitchFamily="2" charset="-78"/>
              </a:rPr>
              <a:t>شامل سه مؤلفه کلیدی: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>
                <a:cs typeface="2  Homa" panose="00000400000000000000" pitchFamily="2" charset="-78"/>
              </a:rPr>
              <a:t>پایداری </a:t>
            </a:r>
            <a:r>
              <a:rPr lang="fa-IR" dirty="0">
                <a:cs typeface="2  Homa" panose="00000400000000000000" pitchFamily="2" charset="-78"/>
              </a:rPr>
              <a:t>و استقامت </a:t>
            </a:r>
            <a:r>
              <a:rPr lang="en-US" dirty="0">
                <a:cs typeface="2  Homa" panose="00000400000000000000" pitchFamily="2" charset="-78"/>
              </a:rPr>
              <a:t>Robustness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>
                <a:cs typeface="2  Homa" panose="00000400000000000000" pitchFamily="2" charset="-78"/>
              </a:rPr>
              <a:t>انعطاف‌پذیری</a:t>
            </a:r>
            <a:r>
              <a:rPr lang="fa-IR" dirty="0">
                <a:cs typeface="2  Homa" panose="00000400000000000000" pitchFamily="2" charset="-78"/>
              </a:rPr>
              <a:t> </a:t>
            </a:r>
            <a:r>
              <a:rPr lang="en-US" dirty="0">
                <a:cs typeface="2  Homa" panose="00000400000000000000" pitchFamily="2" charset="-78"/>
              </a:rPr>
              <a:t>Flexibility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 سازگاری، </a:t>
            </a:r>
            <a:r>
              <a:rPr lang="ar-SA" dirty="0">
                <a:cs typeface="2  Homa" panose="00000400000000000000" pitchFamily="2" charset="-78"/>
              </a:rPr>
              <a:t>یادگیری و تحول </a:t>
            </a:r>
            <a:r>
              <a:rPr lang="en-US" dirty="0">
                <a:cs typeface="2  Homa" panose="00000400000000000000" pitchFamily="2" charset="-78"/>
              </a:rPr>
              <a:t>Adaptability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821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452CC-B773-2D92-7EB0-E6F69E778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E5971-2782-59A3-39D2-5A780586D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solidFill>
                  <a:schemeClr val="tx1"/>
                </a:solidFill>
                <a:cs typeface="2  Homa" panose="00000400000000000000" pitchFamily="2" charset="-78"/>
              </a:rPr>
              <a:t>ابعاد تاب آوری</a:t>
            </a:r>
            <a:endParaRPr lang="en-US" dirty="0">
              <a:solidFill>
                <a:schemeClr val="tx1"/>
              </a:solidFill>
              <a:cs typeface="2  Homa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F7E0F-2CFA-2276-F241-8A0AE5A32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2011680"/>
            <a:ext cx="10753725" cy="4220308"/>
          </a:xfrm>
        </p:spPr>
        <p:txBody>
          <a:bodyPr>
            <a:normAutofit/>
          </a:bodyPr>
          <a:lstStyle/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>
                <a:solidFill>
                  <a:srgbClr val="FF0000"/>
                </a:solidFill>
                <a:cs typeface="2  Homa" panose="00000400000000000000" pitchFamily="2" charset="-78"/>
              </a:rPr>
              <a:t>بعد حکمرانی و سیاست‌گذاری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>
                <a:solidFill>
                  <a:srgbClr val="FF0000"/>
                </a:solidFill>
                <a:cs typeface="2  Homa" panose="00000400000000000000" pitchFamily="2" charset="-78"/>
              </a:rPr>
              <a:t>بعد اقتصادی</a:t>
            </a:r>
            <a:r>
              <a:rPr lang="fa-IR" dirty="0">
                <a:solidFill>
                  <a:srgbClr val="FF0000"/>
                </a:solidFill>
                <a:cs typeface="2  Homa" panose="00000400000000000000" pitchFamily="2" charset="-78"/>
              </a:rPr>
              <a:t> 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>
                <a:solidFill>
                  <a:srgbClr val="FF0000"/>
                </a:solidFill>
                <a:cs typeface="2  Homa" panose="00000400000000000000" pitchFamily="2" charset="-78"/>
              </a:rPr>
              <a:t>بعد زیرساختی و فناورانه</a:t>
            </a:r>
            <a:endParaRPr lang="ar-SA" dirty="0">
              <a:cs typeface="2  Homa" panose="00000400000000000000" pitchFamily="2" charset="-78"/>
            </a:endParaRP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>
                <a:solidFill>
                  <a:srgbClr val="FF0000"/>
                </a:solidFill>
                <a:cs typeface="2  Homa" panose="00000400000000000000" pitchFamily="2" charset="-78"/>
              </a:rPr>
              <a:t>بعد انسانی </a:t>
            </a:r>
            <a:r>
              <a:rPr lang="ar-SA" dirty="0">
                <a:cs typeface="2  Homa" panose="00000400000000000000" pitchFamily="2" charset="-78"/>
              </a:rPr>
              <a:t>(دانشجویان</a:t>
            </a:r>
            <a:r>
              <a:rPr lang="fa-IR" dirty="0">
                <a:cs typeface="2  Homa" panose="00000400000000000000" pitchFamily="2" charset="-78"/>
              </a:rPr>
              <a:t>،</a:t>
            </a:r>
            <a:r>
              <a:rPr lang="ar-SA" dirty="0">
                <a:cs typeface="2  Homa" panose="00000400000000000000" pitchFamily="2" charset="-78"/>
              </a:rPr>
              <a:t> هیأت علمی</a:t>
            </a:r>
            <a:r>
              <a:rPr lang="fa-IR" dirty="0">
                <a:cs typeface="2  Homa" panose="00000400000000000000" pitchFamily="2" charset="-78"/>
              </a:rPr>
              <a:t>، کارکنان</a:t>
            </a:r>
            <a:r>
              <a:rPr lang="ar-SA" dirty="0">
                <a:cs typeface="2  Homa" panose="00000400000000000000" pitchFamily="2" charset="-78"/>
              </a:rPr>
              <a:t>)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>
                <a:solidFill>
                  <a:srgbClr val="FF0000"/>
                </a:solidFill>
                <a:cs typeface="2  Homa" panose="00000400000000000000" pitchFamily="2" charset="-78"/>
              </a:rPr>
              <a:t>بعد اجتماعی و فرهنگی</a:t>
            </a:r>
            <a:endParaRPr lang="fa-IR" dirty="0">
              <a:solidFill>
                <a:srgbClr val="FF0000"/>
              </a:solidFill>
              <a:cs typeface="2  Homa" panose="00000400000000000000" pitchFamily="2" charset="-78"/>
            </a:endParaRP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SA" dirty="0">
                <a:cs typeface="2  Homa" panose="00000400000000000000" pitchFamily="2" charset="-78"/>
              </a:rPr>
              <a:t>این ابعاد به‌صورت درهم‌تنیده عمل می‌کنند و </a:t>
            </a:r>
            <a:r>
              <a:rPr lang="ar-SA" u="sng" dirty="0">
                <a:cs typeface="2  Homa" panose="00000400000000000000" pitchFamily="2" charset="-78"/>
              </a:rPr>
              <a:t>ضعف در هرکدام، کل سیستم را آسیب‌پذیر می‌کند</a:t>
            </a:r>
            <a:r>
              <a:rPr lang="ar-SA" dirty="0">
                <a:cs typeface="2  Homa" panose="00000400000000000000" pitchFamily="2" charset="-78"/>
              </a:rPr>
              <a:t>.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315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7C99B-90D8-933A-294A-0FB1BF0D2D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E12FB-CAF6-4668-3A3A-0D4190F4F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solidFill>
                  <a:srgbClr val="0070C0"/>
                </a:solidFill>
                <a:cs typeface="2  Homa" panose="00000400000000000000" pitchFamily="2" charset="-78"/>
              </a:rPr>
              <a:t>بعد حکمرانی و سیاست‌گذاری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5A04E-9DAF-92A1-EA6A-08D6BAF4D2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2011680"/>
            <a:ext cx="10753725" cy="4220308"/>
          </a:xfrm>
        </p:spPr>
        <p:txBody>
          <a:bodyPr>
            <a:normAutofit/>
          </a:bodyPr>
          <a:lstStyle/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سیاست‌های آموزش عالی در شرایط بحران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میزان تمرکز یا انعطاف در تصمیم‌گیری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وجود یا نبود برنامه‌های مدیریت بحران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highlight>
                  <a:srgbClr val="FFFF00"/>
                </a:highlight>
                <a:cs typeface="2  Homa" panose="00000400000000000000" pitchFamily="2" charset="-78"/>
              </a:rPr>
              <a:t>در ایران: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تصمیم‌گیری‌های متمرکز و </a:t>
            </a:r>
            <a:r>
              <a:rPr lang="fa-IR" dirty="0">
                <a:solidFill>
                  <a:srgbClr val="FF0000"/>
                </a:solidFill>
                <a:cs typeface="2  Homa" panose="00000400000000000000" pitchFamily="2" charset="-78"/>
              </a:rPr>
              <a:t>بعضاً واکنشی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نبود پروتکل‌های از پیش طراحی‌شده برای آموزش در بحران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423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5B6F2-CD56-8E40-9744-53383AA31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F8813-A080-E59D-C06E-DD438D5A4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solidFill>
                  <a:srgbClr val="0070C0"/>
                </a:solidFill>
                <a:cs typeface="2  Homa" panose="00000400000000000000" pitchFamily="2" charset="-78"/>
              </a:rPr>
              <a:t>بعد اقتصادی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AECCF-5536-70EA-503E-C73C5C30EC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2011680"/>
            <a:ext cx="10753725" cy="4220308"/>
          </a:xfrm>
        </p:spPr>
        <p:txBody>
          <a:bodyPr>
            <a:normAutofit/>
          </a:bodyPr>
          <a:lstStyle/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وابستگی به منابع مالی دولتی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تأثیر تحریم‌ها و محدودیت‌های ارزی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کاهش بودجه پژوهشی در بحران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166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E3364-7BE6-3FBC-61DD-DF3BAD8D8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B24A8-02DA-3463-0C76-5A2AD14FD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solidFill>
                  <a:srgbClr val="0070C0"/>
                </a:solidFill>
                <a:cs typeface="2  Homa" panose="00000400000000000000" pitchFamily="2" charset="-78"/>
              </a:rPr>
              <a:t>بعد زیرساختی و فناورانه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591E0-AAEB-4DC3-12B9-C7688454DC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2011680"/>
            <a:ext cx="10753725" cy="4220308"/>
          </a:xfrm>
        </p:spPr>
        <p:txBody>
          <a:bodyPr>
            <a:normAutofit fontScale="92500" lnSpcReduction="10000"/>
          </a:bodyPr>
          <a:lstStyle/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کیفیت و پایداری اینترنت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دسترسی به پلتفرم‌های آموزش مجازی (</a:t>
            </a:r>
            <a:r>
              <a:rPr lang="en-US" dirty="0">
                <a:cs typeface="2  Homa" panose="00000400000000000000" pitchFamily="2" charset="-78"/>
              </a:rPr>
              <a:t>LMS</a:t>
            </a:r>
            <a:r>
              <a:rPr lang="fa-IR" dirty="0">
                <a:cs typeface="2  Homa" panose="00000400000000000000" pitchFamily="2" charset="-78"/>
              </a:rPr>
              <a:t>)</a:t>
            </a:r>
            <a:endParaRPr lang="en-US" dirty="0">
              <a:cs typeface="2  Homa" panose="00000400000000000000" pitchFamily="2" charset="-78"/>
            </a:endParaRP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امنیت داده و زیرساخت‌های دیجیتال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در ایران: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آسیب‌پذیری شدید در صورت اختلال اینترنت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وابستگی به ابزارهای خارجی بدون جایگزین بومی قوی؛ پروتکل های بسیار پیچیده در استفاده از پلتفرم های حتی داخلی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126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FACF1-7762-5F48-5101-2E05AA5C1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D3170-9CCD-5FB7-ADBA-8A8EC41B0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949439"/>
          </a:xfrm>
        </p:spPr>
        <p:txBody>
          <a:bodyPr/>
          <a:lstStyle/>
          <a:p>
            <a:pPr algn="ctr"/>
            <a:r>
              <a:rPr lang="fa-IR" dirty="0">
                <a:solidFill>
                  <a:srgbClr val="0070C0"/>
                </a:solidFill>
                <a:cs typeface="2  Homa" panose="00000400000000000000" pitchFamily="2" charset="-78"/>
              </a:rPr>
              <a:t>بعد انسانی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46E35-E891-E163-A012-9B52F4CC0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1308295"/>
            <a:ext cx="10753725" cy="4923693"/>
          </a:xfrm>
        </p:spPr>
        <p:txBody>
          <a:bodyPr>
            <a:normAutofit fontScale="92500" lnSpcReduction="20000"/>
          </a:bodyPr>
          <a:lstStyle/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فشار روانی و استرس ناشی از بحران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کاهش انگیزه تحصیلی و پژوهشی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فرسودگی شغلی در هیأت علمی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اختلال در تعاملات علمی و شبکه‌سازی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highlight>
                  <a:srgbClr val="FFFF00"/>
                </a:highlight>
                <a:cs typeface="2  Homa" panose="00000400000000000000" pitchFamily="2" charset="-78"/>
              </a:rPr>
              <a:t>در شرایط قطع یا محدودیت اینترنت: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کاهش تعامل استاد-دانشجو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افت کیفیت یادگیری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محدود شدن دسترسی به منابع علمی بین‌المللی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380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BCF48-DEA8-21B6-6EEB-029392FE3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A9F69-77E3-6B2D-FB10-CF96D74D7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949439"/>
          </a:xfrm>
        </p:spPr>
        <p:txBody>
          <a:bodyPr/>
          <a:lstStyle/>
          <a:p>
            <a:pPr algn="ctr"/>
            <a:r>
              <a:rPr lang="fa-IR" dirty="0">
                <a:solidFill>
                  <a:srgbClr val="0070C0"/>
                </a:solidFill>
                <a:cs typeface="2  Homa" panose="00000400000000000000" pitchFamily="2" charset="-78"/>
              </a:rPr>
              <a:t>بعد اجتماعی-فرهنگی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71C58-B057-A687-A44D-EB0FBAB03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1758462"/>
            <a:ext cx="10753725" cy="4473526"/>
          </a:xfrm>
        </p:spPr>
        <p:txBody>
          <a:bodyPr>
            <a:normAutofit/>
          </a:bodyPr>
          <a:lstStyle/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سرمایه اجتماعی و اعتماد نهادی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فرهنگ استفاده از فناوری در آموزش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>
                <a:cs typeface="2  Homa" panose="00000400000000000000" pitchFamily="2" charset="-78"/>
              </a:rPr>
              <a:t>آمادگی فرهنگی برای یادگیری آنلاین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486003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158</TotalTime>
  <Words>437</Words>
  <Application>Microsoft Office PowerPoint</Application>
  <PresentationFormat>Widescreen</PresentationFormat>
  <Paragraphs>62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2  Homa</vt:lpstr>
      <vt:lpstr>Arial</vt:lpstr>
      <vt:lpstr>Calibri</vt:lpstr>
      <vt:lpstr>Calibri Light</vt:lpstr>
      <vt:lpstr>Wingdings</vt:lpstr>
      <vt:lpstr>Metropolitan</vt:lpstr>
      <vt:lpstr>تاب‌آوری دانشگاه‌ها و مراکز علمی در بحران تحلیل ابعاد، چالش‌ها و راهکارها </vt:lpstr>
      <vt:lpstr>مقدمه و اهمیت موضوع</vt:lpstr>
      <vt:lpstr>تعریف تاب‌آوری دانشگاهی</vt:lpstr>
      <vt:lpstr>ابعاد تاب آوری</vt:lpstr>
      <vt:lpstr>بعد حکمرانی و سیاست‌گذاری</vt:lpstr>
      <vt:lpstr>بعد اقتصادی </vt:lpstr>
      <vt:lpstr>بعد زیرساختی و فناورانه </vt:lpstr>
      <vt:lpstr>بعد انسانی</vt:lpstr>
      <vt:lpstr>بعد اجتماعی-فرهنگی</vt:lpstr>
      <vt:lpstr>جمع‌بندی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Top</dc:creator>
  <cp:lastModifiedBy>Top</cp:lastModifiedBy>
  <cp:revision>23</cp:revision>
  <dcterms:created xsi:type="dcterms:W3CDTF">2026-04-17T14:17:57Z</dcterms:created>
  <dcterms:modified xsi:type="dcterms:W3CDTF">2026-04-29T15:28:09Z</dcterms:modified>
</cp:coreProperties>
</file>